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sldIdLst>
    <p:sldId id="633" r:id="rId2"/>
    <p:sldId id="610" r:id="rId3"/>
    <p:sldId id="619" r:id="rId4"/>
    <p:sldId id="634" r:id="rId5"/>
    <p:sldId id="639" r:id="rId6"/>
    <p:sldId id="640" r:id="rId7"/>
    <p:sldId id="635" r:id="rId8"/>
    <p:sldId id="618" r:id="rId9"/>
    <p:sldId id="638" r:id="rId10"/>
    <p:sldId id="6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EEEF73"/>
    <a:srgbClr val="EFF174"/>
    <a:srgbClr val="F2F273"/>
    <a:srgbClr val="CACC59"/>
    <a:srgbClr val="E3E563"/>
    <a:srgbClr val="FFFD78"/>
    <a:srgbClr val="FFF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96291"/>
  </p:normalViewPr>
  <p:slideViewPr>
    <p:cSldViewPr snapToGrid="0" snapToObjects="1">
      <p:cViewPr varScale="1">
        <p:scale>
          <a:sx n="110" d="100"/>
          <a:sy n="110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C5D0D-6C8A-3F4D-A2CF-33FA881508D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7363-F59C-134D-A55F-E260F166E9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-----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Myndighedskoordinator er en blanding af sagsbehandler og kontaktperson</a:t>
            </a:r>
          </a:p>
          <a:p>
            <a:r>
              <a:rPr lang="da-DK" dirty="0"/>
              <a:t>Den unges sag går ikke i stå – meget opsøgende (postkort)</a:t>
            </a:r>
          </a:p>
          <a:p>
            <a:r>
              <a:rPr lang="da-DK" dirty="0"/>
              <a:t>Normeringen gør det muligt at følge med de unge</a:t>
            </a:r>
          </a:p>
          <a:p>
            <a:r>
              <a:rPr lang="da-DK" dirty="0"/>
              <a:t>De unge kan tage en pause i kontakten, men ryger ikke ud af tilbuddet</a:t>
            </a:r>
          </a:p>
          <a:p>
            <a:r>
              <a:rPr lang="da-DK" dirty="0"/>
              <a:t>Godt naboskab – må jeg låne din boremaskine – følelse af at høre til –</a:t>
            </a:r>
          </a:p>
          <a:p>
            <a:r>
              <a:rPr lang="da-DK" dirty="0"/>
              <a:t>Man er ikke ekspert på alt - henvis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7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9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”kommunen” betyder både </a:t>
            </a:r>
            <a:r>
              <a:rPr lang="da-DK" dirty="0" err="1"/>
              <a:t>bostøtte</a:t>
            </a:r>
            <a:r>
              <a:rPr lang="da-DK" dirty="0"/>
              <a:t>/</a:t>
            </a:r>
            <a:r>
              <a:rPr lang="da-DK" dirty="0" err="1"/>
              <a:t>kontaktpeson</a:t>
            </a:r>
            <a:r>
              <a:rPr lang="da-DK" dirty="0"/>
              <a:t> og </a:t>
            </a:r>
            <a:r>
              <a:rPr lang="da-DK" dirty="0" err="1"/>
              <a:t>ssagsbehandler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0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37363-F59C-134D-A55F-E260F166E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5495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undertitel</a:t>
            </a:r>
            <a:r>
              <a:rPr lang="en-US" dirty="0"/>
              <a:t> 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157360"/>
            <a:ext cx="9144000" cy="343203"/>
          </a:xfrm>
        </p:spPr>
        <p:txBody>
          <a:bodyPr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sted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dato</a:t>
            </a:r>
            <a:r>
              <a:rPr lang="en-US" dirty="0"/>
              <a:t> her (</a:t>
            </a:r>
            <a:r>
              <a:rPr lang="en-US" dirty="0" err="1"/>
              <a:t>fx</a:t>
            </a:r>
            <a:r>
              <a:rPr lang="en-US" dirty="0"/>
              <a:t>. A. P. </a:t>
            </a:r>
            <a:r>
              <a:rPr lang="en-US" dirty="0" err="1"/>
              <a:t>Møller</a:t>
            </a:r>
            <a:r>
              <a:rPr lang="en-US" dirty="0"/>
              <a:t> </a:t>
            </a:r>
            <a:r>
              <a:rPr lang="en-US" dirty="0" err="1"/>
              <a:t>Fonden</a:t>
            </a:r>
            <a:r>
              <a:rPr lang="en-US" dirty="0"/>
              <a:t>, 29 </a:t>
            </a:r>
            <a:r>
              <a:rPr lang="en-US" dirty="0" err="1"/>
              <a:t>Januar</a:t>
            </a:r>
            <a:r>
              <a:rPr lang="en-US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12443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her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. 1 </a:t>
            </a:r>
            <a:r>
              <a:rPr lang="en-US" dirty="0" err="1"/>
              <a:t>linie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A24EF88-8440-624D-B01B-FDB7B358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8FE9-05D9-D545-8C2C-2685CBDDDB23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29-10-2021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AD9A3F2-064E-E241-A0B1-86980F60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B1E2FB-A8E1-5D47-80C4-37461865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9AA3-C01A-4142-93AD-5EFFAE7941CD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02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10515600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her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. 1 </a:t>
            </a:r>
            <a:r>
              <a:rPr lang="en-US" dirty="0" err="1"/>
              <a:t>linie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4475"/>
            <a:ext cx="10515600" cy="421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525" y="6062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521E1AB-D6B3-184F-97B6-6745072B418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4338" y="6113463"/>
            <a:ext cx="1454942" cy="3730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Noto Serif" charset="0"/>
          <a:ea typeface="Noto Serif" charset="0"/>
          <a:cs typeface="Noto Serif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Noto Serif" charset="0"/>
          <a:ea typeface="Noto Serif" charset="0"/>
          <a:cs typeface="Noto Serif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Noto Serif" charset="0"/>
          <a:ea typeface="Noto Serif" charset="0"/>
          <a:cs typeface="Noto Serif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Noto Serif" charset="0"/>
          <a:ea typeface="Noto Serif" charset="0"/>
          <a:cs typeface="Noto Serif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Noto Serif" charset="0"/>
          <a:ea typeface="Noto Serif" charset="0"/>
          <a:cs typeface="Noto Serif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446A75-ADEE-2848-A085-7C2E5F9E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76" y="651422"/>
            <a:ext cx="10528300" cy="541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Hvordan kan kommunale aktører og civilsamfundsaktører i et strategisk og praktisk samarbejde bruge hinandens styrker i arbejdet med at understøtte de unge i overgangen fra hjemløshed til egen bolig?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5EECD97-8089-5E40-883C-C3E6EBC4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9AA3-C01A-4142-93AD-5EFFAE7941CD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287A13-A655-4E41-8508-76BA206DC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38" y="2202861"/>
            <a:ext cx="2912644" cy="331568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4FE7D35-D5CE-954B-BE0F-8F05578D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392" y="2202861"/>
            <a:ext cx="2870200" cy="337261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0B3CEA8-85AA-1D4D-ADA8-371109C84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64503-F1CF-3D4A-9052-A4367228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6DBF6E-DA4D-D742-BB73-0AEA9F9CA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67F2CF-3920-D34F-AC7B-9A3B2058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DF09B6F-BDF6-D342-9D29-6E7312EB6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4571" y="1579"/>
            <a:ext cx="5007429" cy="685642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3D0F50-2E55-0C42-BF21-D61FBE12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129630"/>
            <a:ext cx="10319818" cy="744538"/>
          </a:xfrm>
        </p:spPr>
        <p:txBody>
          <a:bodyPr/>
          <a:lstStyle/>
          <a:p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Sådan gjorde vi…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05325A-B6AD-A24D-BD05-260CA632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1</a:t>
            </a:fld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6E3AB4E-E49F-5B4D-8B2A-AD0BFA1CA658}"/>
              </a:ext>
            </a:extLst>
          </p:cNvPr>
          <p:cNvSpPr txBox="1"/>
          <p:nvPr/>
        </p:nvSpPr>
        <p:spPr>
          <a:xfrm>
            <a:off x="388800" y="919791"/>
            <a:ext cx="67374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Denne publikation tager udgangspunkt i de ungeperspektiver som præsenteres i publikationen </a:t>
            </a:r>
            <a:r>
              <a:rPr lang="da-DK" sz="1600" i="1" dirty="0"/>
              <a:t>Fra hjemløshed til egen bolig – Unges perspektiver på, hvad de har brug for i overgange til at få egen bolig.</a:t>
            </a:r>
          </a:p>
          <a:p>
            <a:endParaRPr lang="da-DK" sz="1600" dirty="0"/>
          </a:p>
          <a:p>
            <a:r>
              <a:rPr lang="da-DK" sz="1600" dirty="0"/>
              <a:t>Workshop med fagfolk fra kommuner, civilsamfundsorganisationer, Socialstyrelsen og Hjem til Alle Alliancen. Den præsenterede indledningsvis de unges perspektiver og derefter drøftede deltagerne vigtige pointer og opmærksomhedspunkter i forhold til samarbejdet mellem kommuner og civilsamfundsorganisationer. </a:t>
            </a:r>
          </a:p>
          <a:p>
            <a:endParaRPr lang="da-DK" sz="1600" dirty="0"/>
          </a:p>
          <a:p>
            <a:r>
              <a:rPr lang="da-DK" sz="1600" dirty="0"/>
              <a:t>Supplerende, individuelle interview med bl.a. Odense Kommune og Københavns Kommune. </a:t>
            </a:r>
          </a:p>
          <a:p>
            <a:endParaRPr lang="da-DK" sz="1600" dirty="0"/>
          </a:p>
          <a:p>
            <a:r>
              <a:rPr lang="da-DK" sz="1600" dirty="0"/>
              <a:t>Research om, hvilke civilsamfundsorganisationer, der kan imødekomme nogle af de behov, som de unge formulerer, er lavet i samarbejde med bl.a. Hjem til Alle Alliancen. </a:t>
            </a:r>
          </a:p>
          <a:p>
            <a:endParaRPr lang="da-DK" sz="1600" dirty="0"/>
          </a:p>
          <a:p>
            <a:endParaRPr lang="da-DK" sz="1600" i="1" dirty="0"/>
          </a:p>
          <a:p>
            <a:endParaRPr lang="da-DK" sz="16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BE34442-EF4C-EA46-97FE-200528410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4C31D66-C6F6-1541-B533-0248EACF6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80263" cy="4971869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A9EDD2A-44C9-6446-BFEB-03907E57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2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95CCD6B-2B33-B747-AA7D-06B2BADE02D0}"/>
              </a:ext>
            </a:extLst>
          </p:cNvPr>
          <p:cNvSpPr txBox="1"/>
          <p:nvPr/>
        </p:nvSpPr>
        <p:spPr>
          <a:xfrm>
            <a:off x="4248280" y="419100"/>
            <a:ext cx="7828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Principperne i </a:t>
            </a:r>
            <a:r>
              <a:rPr lang="da-DK" i="1" dirty="0" err="1"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  <a:r>
              <a:rPr lang="da-DK" i="1" dirty="0">
                <a:latin typeface="Calibri" panose="020F0502020204030204" pitchFamily="34" charset="0"/>
                <a:cs typeface="Calibri" panose="020F0502020204030204" pitchFamily="34" charset="0"/>
              </a:rPr>
              <a:t> First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forudsætter, at der etableres betalelige og faste boligløsninger i almindelige boligmiljøer for unge i hjemløshed, og at de unge herudover tilbydes støtte,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̊ de bliver i stand til at mestre livet i egen bolig.</a:t>
            </a: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 unge peger på mange typer udfordringer og behov for støtte</a:t>
            </a: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  <a:r>
              <a:rPr lang="da-DK" b="1" i="1" dirty="0">
                <a:latin typeface="Calibri" panose="020F0502020204030204" pitchFamily="34" charset="0"/>
                <a:cs typeface="Calibri" panose="020F0502020204030204" pitchFamily="34" charset="0"/>
              </a:rPr>
              <a:t> First kan styrkes med hjælp fra civilsamfundet, og det gode samspil mellem kommune, civilsamfund og de unge selv bliver næret, </a:t>
            </a:r>
            <a:r>
              <a:rPr lang="da-DK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når</a:t>
            </a:r>
            <a:r>
              <a:rPr lang="da-DK" b="1" i="1" dirty="0">
                <a:latin typeface="Calibri" panose="020F0502020204030204" pitchFamily="34" charset="0"/>
                <a:cs typeface="Calibri" panose="020F0502020204030204" pitchFamily="34" charset="0"/>
              </a:rPr>
              <a:t> man har blik for de særlige muligheder og udfordringer i processen. </a:t>
            </a: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3AD7DE6-A6F4-1C46-8D9E-71819D40D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1CEA6-852C-434B-9EF6-838CD296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076"/>
            <a:ext cx="10515600" cy="744538"/>
          </a:xfrm>
        </p:spPr>
        <p:txBody>
          <a:bodyPr/>
          <a:lstStyle/>
          <a:p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Publikationen rummer…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F97CE1-20F7-FF48-AF9C-D6BC4AB3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730"/>
            <a:ext cx="6434328" cy="421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Støtte til unges trivsel og </a:t>
            </a:r>
            <a:r>
              <a:rPr lang="da-DK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mestring</a:t>
            </a: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egen bolig</a:t>
            </a:r>
          </a:p>
          <a:p>
            <a:pPr marL="457200" lvl="1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Konkrete eksempler på civilsamfundsaktører, der taler ind i nogle af de behov, som de unge formulerer</a:t>
            </a:r>
          </a:p>
          <a:p>
            <a:pPr marL="457200" lvl="1" indent="0">
              <a:buNone/>
            </a:pPr>
            <a:endParaRPr lang="da-DK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Case: Samspil mellem kommune og civilsamfund</a:t>
            </a:r>
          </a:p>
          <a:p>
            <a:pPr marL="457200" lvl="1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Københavns kommune</a:t>
            </a:r>
          </a:p>
          <a:p>
            <a:pPr marL="457200" lvl="1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Odense kommune</a:t>
            </a:r>
          </a:p>
          <a:p>
            <a:pPr marL="457200" lvl="1" indent="0">
              <a:buNone/>
            </a:pPr>
            <a:endParaRPr lang="da-DK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Vigtige opmærksomhedspunkter i samspillet mellem kommune og civilsamfund</a:t>
            </a:r>
          </a:p>
          <a:p>
            <a:pPr marL="0" indent="0">
              <a:buNone/>
            </a:pPr>
            <a:endParaRPr lang="da-DK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Civilsamfundsorganisationer på feltet</a:t>
            </a:r>
          </a:p>
          <a:p>
            <a:pPr marL="0" indent="0">
              <a:buNone/>
            </a:pPr>
            <a:endParaRPr lang="da-DK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E694F14-931E-824B-A80B-75D5CC61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3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805EA99-6989-7E46-8EE0-D151C1467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800" y="1408730"/>
            <a:ext cx="3564000" cy="418786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7EA4F6A-F638-3741-8E2A-A58C750B9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373E6AF-AAAE-3A42-BF95-7FDF2F81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4106" y="0"/>
            <a:ext cx="4267894" cy="594918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777D42-23D2-9347-AF3E-B9311047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00"/>
            <a:ext cx="5751576" cy="744538"/>
          </a:xfrm>
        </p:spPr>
        <p:txBody>
          <a:bodyPr>
            <a:normAutofit fontScale="90000"/>
          </a:bodyPr>
          <a:lstStyle/>
          <a:p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Case: Ungeindsatsen i København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678703-6150-E842-A502-F623D297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4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DA61403-3A82-EC4C-AFC7-45176DCE092D}"/>
              </a:ext>
            </a:extLst>
          </p:cNvPr>
          <p:cNvSpPr txBox="1"/>
          <p:nvPr/>
        </p:nvSpPr>
        <p:spPr>
          <a:xfrm>
            <a:off x="838199" y="903891"/>
            <a:ext cx="64454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Ungeindsatsen for unge 17-24 år og hører under hjemløseenheden i KBH. Der arbejdes så vidt muligt efter </a:t>
            </a:r>
            <a:r>
              <a:rPr lang="da-DK" sz="1400" dirty="0" err="1"/>
              <a:t>Housing</a:t>
            </a:r>
            <a:r>
              <a:rPr lang="da-DK" sz="1400" dirty="0"/>
              <a:t> First-principper</a:t>
            </a:r>
          </a:p>
          <a:p>
            <a:endParaRPr lang="da-DK" sz="1400" dirty="0"/>
          </a:p>
          <a:p>
            <a:r>
              <a:rPr lang="da-DK" sz="1400" b="1" dirty="0"/>
              <a:t>Højere normering </a:t>
            </a:r>
            <a:r>
              <a:rPr lang="da-DK" sz="1400" dirty="0"/>
              <a:t>(25 unge pr. medarbejder). Myndighed, gadeplan og </a:t>
            </a:r>
            <a:r>
              <a:rPr lang="da-DK" sz="1400" dirty="0" err="1"/>
              <a:t>bostøttefunktioner</a:t>
            </a:r>
            <a:r>
              <a:rPr lang="da-DK" sz="1400" dirty="0"/>
              <a:t> er samlet under </a:t>
            </a:r>
            <a:r>
              <a:rPr lang="da-DK" sz="1400" dirty="0" err="1"/>
              <a:t>eet</a:t>
            </a:r>
            <a:r>
              <a:rPr lang="da-DK" sz="1400" dirty="0"/>
              <a:t>. Myndighedskoordinator binder trådene sammen</a:t>
            </a:r>
          </a:p>
          <a:p>
            <a:r>
              <a:rPr lang="da-DK" sz="1400" b="1" dirty="0"/>
              <a:t>Intensiv indsats </a:t>
            </a:r>
            <a:r>
              <a:rPr lang="da-DK" sz="1400" dirty="0"/>
              <a:t>- fleksibel på varighed og indhold i støtte</a:t>
            </a:r>
          </a:p>
          <a:p>
            <a:r>
              <a:rPr lang="da-DK" sz="1400" dirty="0"/>
              <a:t>Koordineret, fleksibel og intensiv indsats til den unge.</a:t>
            </a:r>
          </a:p>
          <a:p>
            <a:r>
              <a:rPr lang="da-DK" sz="1400" dirty="0"/>
              <a:t>Meningsgivende for den unge</a:t>
            </a:r>
          </a:p>
          <a:p>
            <a:endParaRPr lang="da-DK" sz="1400" dirty="0"/>
          </a:p>
          <a:p>
            <a:r>
              <a:rPr lang="da-DK" sz="1400" b="1" dirty="0"/>
              <a:t>Kontinuitet. </a:t>
            </a:r>
            <a:r>
              <a:rPr lang="da-DK" sz="1400" dirty="0"/>
              <a:t>Den unge beholder sin myndighedskoordinator, selv om der flyttes til/fra herberg, egen bolig – overgår til SUS eller andre forandringer i den unges liv.</a:t>
            </a:r>
          </a:p>
          <a:p>
            <a:endParaRPr lang="da-DK" sz="1400" dirty="0"/>
          </a:p>
          <a:p>
            <a:r>
              <a:rPr lang="da-DK" sz="1400" b="1" dirty="0"/>
              <a:t>Brobygger til frivillige tilbud. </a:t>
            </a:r>
            <a:r>
              <a:rPr lang="da-DK" sz="1400" dirty="0"/>
              <a:t>OBS. De unges modstand. Mange organisationer i KBH</a:t>
            </a:r>
          </a:p>
          <a:p>
            <a:r>
              <a:rPr lang="da-DK" sz="1400" dirty="0"/>
              <a:t>OBS på det private netværk/socialt liv – netværkskort – vil gerne blive bedre til at inddrage de unges netværk. Naboskab/naturligt møde.</a:t>
            </a:r>
          </a:p>
          <a:p>
            <a:endParaRPr lang="da-DK" sz="1400" dirty="0"/>
          </a:p>
          <a:p>
            <a:r>
              <a:rPr lang="da-DK" sz="1400" b="1" dirty="0"/>
              <a:t>Samarbejdsmodellen</a:t>
            </a:r>
            <a:r>
              <a:rPr lang="da-DK" sz="1400" dirty="0"/>
              <a:t> – samler og koordiner på tværs af forvaltninger, samarbejdsflader og de unges livsarenaer – med den unge i centrum. Bl.a. gennem netværksmøder, hvor den unge peger på hvilke aktører, der skal deltage – og så vidt muligt tager udgangspunkt i de mål, som de unge har sat.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200" dirty="0"/>
          </a:p>
          <a:p>
            <a:endParaRPr lang="da-DK" sz="12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0BCA54E-1F49-0244-8820-75AEAF0F7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587E688-18F9-0942-A0D6-7A50E04D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5</a:t>
            </a:fld>
            <a:endParaRPr lang="en-US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5AFF43F-3361-4249-A4F1-151C6873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13" y="1248872"/>
            <a:ext cx="3471346" cy="444418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AAB2B1C-25F7-AB44-B71E-A03A09AE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42" y="1101566"/>
            <a:ext cx="3847089" cy="473879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C0B29FB-E6A6-4441-ABFC-047F3FD7F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89" y="1055466"/>
            <a:ext cx="3494536" cy="500659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6B88352-A56A-CD41-8823-EC2E3FF8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787" y="5917829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722F4-D5F0-1A4F-89E4-A77000AB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369"/>
            <a:ext cx="6513576" cy="744538"/>
          </a:xfrm>
        </p:spPr>
        <p:txBody>
          <a:bodyPr>
            <a:noAutofit/>
          </a:bodyPr>
          <a:lstStyle/>
          <a:p>
            <a:pPr algn="ctr"/>
            <a:r>
              <a:rPr lang="da-DK" sz="2800" b="1" dirty="0">
                <a:latin typeface="Calibri" panose="020F0502020204030204" pitchFamily="34" charset="0"/>
                <a:cs typeface="Calibri" panose="020F0502020204030204" pitchFamily="34" charset="0"/>
              </a:rPr>
              <a:t>Hvad forudsætter et godt samarbejde mellem civilsamfund og kommune?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16DCFF-443C-7F46-A435-9416C97F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6</a:t>
            </a:fld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C08056F-A346-894C-B632-20593AE48DA2}"/>
              </a:ext>
            </a:extLst>
          </p:cNvPr>
          <p:cNvSpPr txBox="1"/>
          <p:nvPr/>
        </p:nvSpPr>
        <p:spPr>
          <a:xfrm>
            <a:off x="838201" y="989014"/>
            <a:ext cx="6562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De unge har brug for professionel og kontinuerlig støtte, fx </a:t>
            </a:r>
            <a:r>
              <a:rPr lang="da-DK" dirty="0" err="1"/>
              <a:t>bostøtte</a:t>
            </a:r>
            <a:endParaRPr lang="da-DK" dirty="0"/>
          </a:p>
          <a:p>
            <a:pPr lvl="1"/>
            <a:r>
              <a:rPr lang="da-DK" dirty="0"/>
              <a:t>Civilsamfundets tilbud kan understøtte mange hjørner i de unges liv</a:t>
            </a:r>
          </a:p>
          <a:p>
            <a:pPr lvl="1"/>
            <a:r>
              <a:rPr lang="da-DK" dirty="0"/>
              <a:t>Kommunal nysgerrighed og hjælpsomhed</a:t>
            </a:r>
          </a:p>
          <a:p>
            <a:endParaRPr lang="da-DK" dirty="0"/>
          </a:p>
          <a:p>
            <a:r>
              <a:rPr lang="da-DK" dirty="0"/>
              <a:t>Samarbejde med civilsamfundet skal være en del af kommunernes værktøjskasse</a:t>
            </a:r>
          </a:p>
          <a:p>
            <a:pPr lvl="1"/>
            <a:r>
              <a:rPr lang="da-DK" dirty="0"/>
              <a:t>Særlig faglighed</a:t>
            </a:r>
          </a:p>
          <a:p>
            <a:pPr lvl="1"/>
            <a:r>
              <a:rPr lang="da-DK" dirty="0"/>
              <a:t>Nyt </a:t>
            </a:r>
            <a:r>
              <a:rPr lang="da-DK" dirty="0" err="1"/>
              <a:t>mindset</a:t>
            </a:r>
            <a:endParaRPr lang="da-DK" dirty="0"/>
          </a:p>
          <a:p>
            <a:pPr lvl="1"/>
            <a:r>
              <a:rPr lang="da-DK" dirty="0"/>
              <a:t>En del af kerneopgaven</a:t>
            </a:r>
          </a:p>
          <a:p>
            <a:endParaRPr lang="da-DK" dirty="0"/>
          </a:p>
          <a:p>
            <a:r>
              <a:rPr lang="da-DK" dirty="0"/>
              <a:t>Samarbejdet kræver overblik og kendskab</a:t>
            </a:r>
          </a:p>
          <a:p>
            <a:pPr lvl="1"/>
            <a:r>
              <a:rPr lang="da-DK" dirty="0"/>
              <a:t> Men det gør det ikke alene</a:t>
            </a:r>
          </a:p>
          <a:p>
            <a:pPr lvl="1"/>
            <a:r>
              <a:rPr lang="da-DK" dirty="0"/>
              <a:t> Det kræver opbygning af tillid og relationer </a:t>
            </a:r>
          </a:p>
          <a:p>
            <a:pPr lvl="1"/>
            <a:r>
              <a:rPr lang="da-DK" dirty="0"/>
              <a:t>Slip kontrollen</a:t>
            </a:r>
          </a:p>
        </p:txBody>
      </p:sp>
      <p:pic>
        <p:nvPicPr>
          <p:cNvPr id="9" name="Pladsholder til indhold 5">
            <a:extLst>
              <a:ext uri="{FF2B5EF4-FFF2-40B4-BE49-F238E27FC236}">
                <a16:creationId xmlns:a16="http://schemas.microsoft.com/office/drawing/2014/main" id="{7D485267-0DF5-2842-AF88-DE89F4B2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767" y="0"/>
            <a:ext cx="4720233" cy="59508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42755E2-33D8-B54A-AD54-8A0474AE3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FADD768-111D-8345-BA51-8CA48ABA8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4397" y="2644775"/>
            <a:ext cx="3357603" cy="421322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C4F27C-6AF6-294F-9192-993CBC22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638"/>
            <a:ext cx="7706710" cy="744538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Hvad forudsætter et godt samarbejde mellem civilsamfund og kommune?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6F7B16-89D1-E04F-BBBB-2168D300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7</a:t>
            </a:fld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7FA2B3-F0A8-C942-862D-44D70A5FB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068" y="6006060"/>
            <a:ext cx="1081669" cy="65358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8897D7D-6C61-2543-AF19-804882C5FBCA}"/>
              </a:ext>
            </a:extLst>
          </p:cNvPr>
          <p:cNvSpPr txBox="1"/>
          <p:nvPr/>
        </p:nvSpPr>
        <p:spPr>
          <a:xfrm>
            <a:off x="838200" y="1707502"/>
            <a:ext cx="77802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Kontakten til civilsamfundstilbud skal tænkes ind fra starten</a:t>
            </a:r>
          </a:p>
          <a:p>
            <a:endParaRPr lang="da-DK" dirty="0"/>
          </a:p>
          <a:p>
            <a:r>
              <a:rPr lang="da-DK" dirty="0"/>
              <a:t>Måske findes det ikke, men kan vi skabe det sammen?</a:t>
            </a:r>
          </a:p>
          <a:p>
            <a:pPr lvl="1"/>
            <a:r>
              <a:rPr lang="da-DK" dirty="0"/>
              <a:t>Ræk ud og undersøg mulighed for udvikling af det, der mangler</a:t>
            </a:r>
          </a:p>
          <a:p>
            <a:endParaRPr lang="da-DK" dirty="0"/>
          </a:p>
          <a:p>
            <a:r>
              <a:rPr lang="da-DK" dirty="0"/>
              <a:t>Civilsamfundets mange adgang til fællesskaber</a:t>
            </a:r>
          </a:p>
          <a:p>
            <a:pPr lvl="1"/>
            <a:r>
              <a:rPr lang="da-DK" dirty="0"/>
              <a:t>Forskellige former og forskellige behov</a:t>
            </a:r>
          </a:p>
          <a:p>
            <a:pPr lvl="1"/>
            <a:r>
              <a:rPr lang="da-DK" dirty="0"/>
              <a:t>I har en særlig opgave som brobyggere og støtte de unge til kontakt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Civilsamfundsorganisationer er forskellige (land og by) og har bestemte grunde til at være i verden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84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3B78D-D5FE-414B-8111-DF06F021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Refleksion med sidemanden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5D7D7C-B2D6-D146-9658-A4BDAE1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FA7-9FE7-9D40-B5A3-ECF8BEBEB525}" type="slidenum">
              <a:rPr lang="en-US" smtClean="0"/>
              <a:t>8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44BF99-7543-0A4F-8CDB-02175CEB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0" y="5295600"/>
            <a:ext cx="1081669" cy="653588"/>
          </a:xfrm>
          <a:prstGeom prst="rect">
            <a:avLst/>
          </a:prstGeom>
        </p:spPr>
      </p:pic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B54E0D39-63B8-9046-B0B7-F9C417BC7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17327" y="1848836"/>
            <a:ext cx="3585581" cy="42132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62A5D67-0F18-E24D-9BA3-DF7C35D7C3D1}"/>
              </a:ext>
            </a:extLst>
          </p:cNvPr>
          <p:cNvSpPr txBox="1"/>
          <p:nvPr/>
        </p:nvSpPr>
        <p:spPr>
          <a:xfrm>
            <a:off x="749709" y="2625212"/>
            <a:ext cx="6565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Din vigtigste erfaring med samarbejdet i feltet mellem kommune og civilsamfund?</a:t>
            </a:r>
          </a:p>
        </p:txBody>
      </p:sp>
    </p:spTree>
    <p:extLst>
      <p:ext uri="{BB962C8B-B14F-4D97-AF65-F5344CB8AC3E}">
        <p14:creationId xmlns:p14="http://schemas.microsoft.com/office/powerpoint/2010/main" val="350191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US Theme 2016">
      <a:dk1>
        <a:srgbClr val="031C33"/>
      </a:dk1>
      <a:lt1>
        <a:srgbClr val="FFFFFF"/>
      </a:lt1>
      <a:dk2>
        <a:srgbClr val="4C6070"/>
      </a:dk2>
      <a:lt2>
        <a:srgbClr val="DDE2E6"/>
      </a:lt2>
      <a:accent1>
        <a:srgbClr val="27ABD8"/>
      </a:accent1>
      <a:accent2>
        <a:srgbClr val="B9E028"/>
      </a:accent2>
      <a:accent3>
        <a:srgbClr val="E6416F"/>
      </a:accent3>
      <a:accent4>
        <a:srgbClr val="9B66DE"/>
      </a:accent4>
      <a:accent5>
        <a:srgbClr val="FFB038"/>
      </a:accent5>
      <a:accent6>
        <a:srgbClr val="70AD47"/>
      </a:accent6>
      <a:hlink>
        <a:srgbClr val="27ABD8"/>
      </a:hlink>
      <a:folHlink>
        <a:srgbClr val="E6416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S Skabelon 2016" id="{27526E3E-E22C-904D-891F-52035AA747AF}" vid="{0FE5C937-85B6-E448-9393-DFB998A21D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10617</TotalTime>
  <Words>774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</vt:lpstr>
      <vt:lpstr>Noto Serif</vt:lpstr>
      <vt:lpstr>Office-tema</vt:lpstr>
      <vt:lpstr>PowerPoint-præsentation</vt:lpstr>
      <vt:lpstr>Sådan gjorde vi…</vt:lpstr>
      <vt:lpstr>PowerPoint-præsentation</vt:lpstr>
      <vt:lpstr>Publikationen rummer…</vt:lpstr>
      <vt:lpstr>Case: Ungeindsatsen i København</vt:lpstr>
      <vt:lpstr>PowerPoint-præsentation</vt:lpstr>
      <vt:lpstr>Hvad forudsætter et godt samarbejde mellem civilsamfund og kommune?</vt:lpstr>
      <vt:lpstr>Hvad forudsætter et godt samarbejde mellem civilsamfund og kommune?</vt:lpstr>
      <vt:lpstr>Refleksion med sidemanden</vt:lpstr>
      <vt:lpstr>Opsamling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Emilia Karoline Suddek Nielsen</dc:creator>
  <cp:keywords/>
  <dc:description/>
  <cp:lastModifiedBy>Normann Sloth</cp:lastModifiedBy>
  <cp:revision>201</cp:revision>
  <cp:lastPrinted>2021-10-11T17:23:36Z</cp:lastPrinted>
  <dcterms:created xsi:type="dcterms:W3CDTF">2020-04-15T09:11:38Z</dcterms:created>
  <dcterms:modified xsi:type="dcterms:W3CDTF">2021-10-29T09:23:17Z</dcterms:modified>
  <cp:category/>
</cp:coreProperties>
</file>